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6"/>
  </p:notesMasterIdLst>
  <p:sldIdLst>
    <p:sldId id="287" r:id="rId2"/>
    <p:sldId id="280" r:id="rId3"/>
    <p:sldId id="288" r:id="rId4"/>
    <p:sldId id="278" r:id="rId5"/>
    <p:sldId id="289" r:id="rId6"/>
    <p:sldId id="290" r:id="rId7"/>
    <p:sldId id="285" r:id="rId8"/>
    <p:sldId id="291" r:id="rId9"/>
    <p:sldId id="284" r:id="rId10"/>
    <p:sldId id="292" r:id="rId11"/>
    <p:sldId id="293" r:id="rId12"/>
    <p:sldId id="295" r:id="rId13"/>
    <p:sldId id="294" r:id="rId14"/>
    <p:sldId id="29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570" autoAdjust="0"/>
    <p:restoredTop sz="86322" autoAdjust="0"/>
  </p:normalViewPr>
  <p:slideViewPr>
    <p:cSldViewPr snapToGrid="0">
      <p:cViewPr>
        <p:scale>
          <a:sx n="75" d="100"/>
          <a:sy n="75" d="100"/>
        </p:scale>
        <p:origin x="-571" y="-4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2/9/2019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2/9/2019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sensiblesurrogacy.com/surrogacy-in-the-united-stat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760" y="2277034"/>
            <a:ext cx="6004560" cy="2924886"/>
          </a:xfrm>
        </p:spPr>
        <p:txBody>
          <a:bodyPr>
            <a:normAutofit fontScale="90000"/>
          </a:bodyPr>
          <a:lstStyle/>
          <a:p>
            <a:pPr algn="ctr">
              <a:lnSpc>
                <a:spcPct val="200000"/>
              </a:lnSpc>
            </a:pPr>
            <a:r>
              <a:rPr lang="en-US" dirty="0" smtClean="0">
                <a:solidFill>
                  <a:srgbClr val="00B050"/>
                </a:solidFill>
              </a:rPr>
              <a:t>Healthcare Debate-S</a:t>
            </a:r>
            <a:r>
              <a:rPr lang="en-US" dirty="0" smtClean="0">
                <a:solidFill>
                  <a:srgbClr val="00B050"/>
                </a:solidFill>
              </a:rPr>
              <a:t>urrogates</a:t>
            </a:r>
            <a:r>
              <a:rPr lang="en-US" dirty="0" smtClean="0">
                <a:solidFill>
                  <a:srgbClr val="00B050"/>
                </a:solidFill>
              </a:rPr>
              <a:t>: A Womb for Rent</a:t>
            </a:r>
            <a:r>
              <a:rPr lang="en-US" dirty="0" smtClean="0"/>
              <a:t/>
            </a:r>
            <a:br>
              <a:rPr lang="en-US" dirty="0" smtClean="0"/>
            </a:br>
            <a:endParaRPr lang="en-US" dirty="0">
              <a:solidFill>
                <a:srgbClr val="00B050"/>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1520" y="243840"/>
            <a:ext cx="5008880" cy="863600"/>
          </a:xfrm>
        </p:spPr>
        <p:txBody>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254001" y="965200"/>
            <a:ext cx="11694160" cy="5701071"/>
          </a:xfrm>
        </p:spPr>
        <p:txBody>
          <a:bodyPr>
            <a:noAutofit/>
          </a:bodyPr>
          <a:lstStyle/>
          <a:p>
            <a:pPr marL="0" indent="0">
              <a:lnSpc>
                <a:spcPct val="200000"/>
              </a:lnSpc>
              <a:buFont typeface="Wingdings" pitchFamily="2" charset="2"/>
              <a:buChar char="Ø"/>
            </a:pPr>
            <a:r>
              <a:rPr lang="en-US" sz="2200" dirty="0" smtClean="0">
                <a:latin typeface="Constantia" pitchFamily="18" charset="0"/>
              </a:rPr>
              <a:t>Surrogate motherhood entails one woman carrying a fertilized egg of another woman all through the gestation period until birth when the owner of the fertilized egg takes the baby as her own.</a:t>
            </a:r>
          </a:p>
          <a:p>
            <a:pPr marL="0" indent="0">
              <a:lnSpc>
                <a:spcPct val="200000"/>
              </a:lnSpc>
              <a:buFont typeface="Wingdings" pitchFamily="2" charset="2"/>
              <a:buChar char="Ø"/>
            </a:pPr>
            <a:r>
              <a:rPr lang="en-US" sz="2200" dirty="0" smtClean="0">
                <a:latin typeface="Constantia" pitchFamily="18" charset="0"/>
              </a:rPr>
              <a:t>It has been a controversial topic since its induction in the U.S with some people viewing as a perfect remedy to women who have uterus problems.</a:t>
            </a:r>
          </a:p>
          <a:p>
            <a:pPr marL="0" indent="0">
              <a:lnSpc>
                <a:spcPct val="200000"/>
              </a:lnSpc>
              <a:buFont typeface="Wingdings" pitchFamily="2" charset="2"/>
              <a:buChar char="Ø"/>
            </a:pPr>
            <a:r>
              <a:rPr lang="en-US" sz="2200" dirty="0" smtClean="0">
                <a:latin typeface="Constantia" pitchFamily="18" charset="0"/>
              </a:rPr>
              <a:t>Others are against it and view it as a highly unethical medical procedure brought by the new world order.</a:t>
            </a:r>
            <a:endParaRPr lang="en-US" sz="2200" dirty="0" smtClean="0">
              <a:latin typeface="Constantia" pitchFamily="18" charset="0"/>
            </a:endParaRPr>
          </a:p>
        </p:txBody>
      </p:sp>
    </p:spTree>
    <p:extLst>
      <p:ext uri="{BB962C8B-B14F-4D97-AF65-F5344CB8AC3E}">
        <p14:creationId xmlns="" xmlns:p14="http://schemas.microsoft.com/office/powerpoint/2010/main" val="10975882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6080" y="609600"/>
            <a:ext cx="5191760" cy="721360"/>
          </a:xfrm>
        </p:spPr>
        <p:txBody>
          <a:bodyPr/>
          <a:lstStyle/>
          <a:p>
            <a:pPr algn="ctr"/>
            <a:r>
              <a:rPr lang="en-US" dirty="0" smtClean="0">
                <a:solidFill>
                  <a:srgbClr val="00B050"/>
                </a:solidFill>
              </a:rPr>
              <a:t>Introduction cont…</a:t>
            </a:r>
            <a:endParaRPr lang="en-US" dirty="0">
              <a:solidFill>
                <a:srgbClr val="00B050"/>
              </a:solidFill>
            </a:endParaRPr>
          </a:p>
        </p:txBody>
      </p:sp>
      <p:sp>
        <p:nvSpPr>
          <p:cNvPr id="3" name="Content Placeholder 2"/>
          <p:cNvSpPr>
            <a:spLocks noGrp="1"/>
          </p:cNvSpPr>
          <p:nvPr>
            <p:ph idx="1"/>
          </p:nvPr>
        </p:nvSpPr>
        <p:spPr>
          <a:xfrm>
            <a:off x="203200" y="1249680"/>
            <a:ext cx="11816080" cy="5435599"/>
          </a:xfrm>
        </p:spPr>
        <p:txBody>
          <a:bodyPr>
            <a:normAutofit/>
          </a:bodyPr>
          <a:lstStyle/>
          <a:p>
            <a:pPr indent="0">
              <a:lnSpc>
                <a:spcPct val="200000"/>
              </a:lnSpc>
              <a:buFont typeface="Wingdings" pitchFamily="2" charset="2"/>
              <a:buChar char="Ø"/>
            </a:pPr>
            <a:r>
              <a:rPr lang="en-US" sz="2200" dirty="0" smtClean="0">
                <a:solidFill>
                  <a:schemeClr val="tx1">
                    <a:lumMod val="65000"/>
                    <a:lumOff val="35000"/>
                  </a:schemeClr>
                </a:solidFill>
                <a:latin typeface="Constantia" pitchFamily="18" charset="0"/>
              </a:rPr>
              <a:t>Those who are in support of the procedure argue that </a:t>
            </a:r>
            <a:r>
              <a:rPr lang="en-US" sz="2200" dirty="0" smtClean="0">
                <a:solidFill>
                  <a:schemeClr val="tx1">
                    <a:lumMod val="65000"/>
                    <a:lumOff val="35000"/>
                  </a:schemeClr>
                </a:solidFill>
                <a:latin typeface="Constantia" pitchFamily="18" charset="0"/>
              </a:rPr>
              <a:t>Intended parents are involved throughout the pregnancy experience and are generally able to be present for many key milestones, from the embryo transfer to their baby's birth.</a:t>
            </a:r>
          </a:p>
          <a:p>
            <a:pPr indent="0">
              <a:lnSpc>
                <a:spcPct val="200000"/>
              </a:lnSpc>
              <a:buFont typeface="Wingdings" pitchFamily="2" charset="2"/>
              <a:buChar char="Ø"/>
            </a:pPr>
            <a:r>
              <a:rPr lang="en-US" sz="2200" dirty="0" smtClean="0">
                <a:solidFill>
                  <a:schemeClr val="tx1">
                    <a:lumMod val="65000"/>
                    <a:lumOff val="35000"/>
                  </a:schemeClr>
                </a:solidFill>
                <a:latin typeface="Constantia" pitchFamily="18" charset="0"/>
              </a:rPr>
              <a:t>Those tha</a:t>
            </a:r>
            <a:r>
              <a:rPr lang="en-US" sz="2200" dirty="0" smtClean="0">
                <a:solidFill>
                  <a:schemeClr val="tx1">
                    <a:lumMod val="65000"/>
                    <a:lumOff val="35000"/>
                  </a:schemeClr>
                </a:solidFill>
                <a:latin typeface="Constantia" pitchFamily="18" charset="0"/>
              </a:rPr>
              <a:t>t oppose the procedure argue that the </a:t>
            </a:r>
            <a:r>
              <a:rPr lang="en-US" sz="2200" dirty="0" smtClean="0">
                <a:solidFill>
                  <a:schemeClr val="tx1">
                    <a:lumMod val="65000"/>
                    <a:lumOff val="35000"/>
                  </a:schemeClr>
                </a:solidFill>
                <a:latin typeface="Constantia" pitchFamily="18" charset="0"/>
              </a:rPr>
              <a:t>surrogacy contract involves to some extent the "sale of a self" which is morally </a:t>
            </a:r>
            <a:r>
              <a:rPr lang="en-US" sz="2200" dirty="0" smtClean="0">
                <a:solidFill>
                  <a:schemeClr val="tx1">
                    <a:lumMod val="65000"/>
                    <a:lumOff val="35000"/>
                  </a:schemeClr>
                </a:solidFill>
                <a:latin typeface="Constantia" pitchFamily="18" charset="0"/>
              </a:rPr>
              <a:t>questionable.</a:t>
            </a:r>
          </a:p>
          <a:p>
            <a:pPr indent="0">
              <a:lnSpc>
                <a:spcPct val="200000"/>
              </a:lnSpc>
              <a:buFont typeface="Wingdings" pitchFamily="2" charset="2"/>
              <a:buChar char="Ø"/>
            </a:pPr>
            <a:r>
              <a:rPr lang="en-US" sz="2200" dirty="0" smtClean="0">
                <a:solidFill>
                  <a:schemeClr val="tx1">
                    <a:lumMod val="65000"/>
                    <a:lumOff val="35000"/>
                  </a:schemeClr>
                </a:solidFill>
                <a:latin typeface="Constantia" pitchFamily="18" charset="0"/>
              </a:rPr>
              <a:t>This is a medical issue and for everyone to make a nonbiased choice whether to support or oppose the procedure, a variety of health aspects need to be exclusively understood.</a:t>
            </a:r>
            <a:endParaRPr lang="en-US" sz="2200" dirty="0">
              <a:solidFill>
                <a:schemeClr val="tx1">
                  <a:lumMod val="65000"/>
                  <a:lumOff val="35000"/>
                </a:schemeClr>
              </a:solidFill>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9254" y="162560"/>
            <a:ext cx="8596668" cy="731520"/>
          </a:xfrm>
        </p:spPr>
        <p:txBody>
          <a:bodyPr/>
          <a:lstStyle/>
          <a:p>
            <a:pPr algn="ctr"/>
            <a:r>
              <a:rPr lang="en-US" dirty="0" smtClean="0">
                <a:solidFill>
                  <a:srgbClr val="00B050"/>
                </a:solidFill>
              </a:rPr>
              <a:t>Medical Basis of Surrogacy</a:t>
            </a:r>
            <a:endParaRPr lang="en-US" dirty="0">
              <a:solidFill>
                <a:srgbClr val="00B050"/>
              </a:solidFill>
            </a:endParaRPr>
          </a:p>
        </p:txBody>
      </p:sp>
      <p:sp>
        <p:nvSpPr>
          <p:cNvPr id="3" name="Content Placeholder 2"/>
          <p:cNvSpPr>
            <a:spLocks noGrp="1"/>
          </p:cNvSpPr>
          <p:nvPr>
            <p:ph idx="1"/>
          </p:nvPr>
        </p:nvSpPr>
        <p:spPr>
          <a:xfrm>
            <a:off x="203201" y="833120"/>
            <a:ext cx="12019280" cy="6024880"/>
          </a:xfrm>
        </p:spPr>
        <p:txBody>
          <a:bodyPr>
            <a:normAutofit/>
          </a:bodyPr>
          <a:lstStyle/>
          <a:p>
            <a:pPr>
              <a:lnSpc>
                <a:spcPct val="200000"/>
              </a:lnSpc>
              <a:buFont typeface="Wingdings" pitchFamily="2" charset="2"/>
              <a:buChar char="Ø"/>
            </a:pPr>
            <a:r>
              <a:rPr lang="en-US" sz="2200" dirty="0" smtClean="0">
                <a:latin typeface="Constantia" pitchFamily="18" charset="0"/>
              </a:rPr>
              <a:t>The surrogacy procedure involves a complex medical procedure where the sperm and the egg of intended parents are extracted and fertilization done in vitro.</a:t>
            </a:r>
          </a:p>
          <a:p>
            <a:pPr>
              <a:lnSpc>
                <a:spcPct val="200000"/>
              </a:lnSpc>
              <a:buFont typeface="Wingdings" pitchFamily="2" charset="2"/>
              <a:buChar char="Ø"/>
            </a:pPr>
            <a:r>
              <a:rPr lang="en-US" sz="2200" dirty="0" smtClean="0">
                <a:latin typeface="Constantia" pitchFamily="18" charset="0"/>
              </a:rPr>
              <a:t>Following successful fertilization, the egg is transferred to the uterus of the surrogate through a simple non-incisive procedure.</a:t>
            </a:r>
          </a:p>
          <a:p>
            <a:pPr>
              <a:lnSpc>
                <a:spcPct val="200000"/>
              </a:lnSpc>
              <a:buFont typeface="Wingdings" pitchFamily="2" charset="2"/>
              <a:buChar char="Ø"/>
            </a:pPr>
            <a:r>
              <a:rPr lang="en-US" sz="2200" dirty="0" smtClean="0">
                <a:latin typeface="Constantia" pitchFamily="18" charset="0"/>
              </a:rPr>
              <a:t>However, before a surrogate could be chosen, she has to undergo a variety of background, psychological, and health screening; a couple that has failed to get a child is counting on the surrogate to realize their dreams of becoming biological parents.</a:t>
            </a:r>
          </a:p>
          <a:p>
            <a:pPr>
              <a:buFont typeface="Wingdings" pitchFamily="2" charset="2"/>
              <a:buChar char="Ø"/>
            </a:pPr>
            <a:endParaRPr lang="en-US" sz="2000" dirty="0" smtClean="0">
              <a:latin typeface="Constantia" pitchFamily="18" charset="0"/>
            </a:endParaRPr>
          </a:p>
        </p:txBody>
      </p:sp>
    </p:spTree>
    <p:extLst>
      <p:ext uri="{BB962C8B-B14F-4D97-AF65-F5344CB8AC3E}">
        <p14:creationId xmlns="" xmlns:p14="http://schemas.microsoft.com/office/powerpoint/2010/main" val="978760343"/>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5200" y="223520"/>
            <a:ext cx="5049520" cy="670560"/>
          </a:xfrm>
        </p:spPr>
        <p:txBody>
          <a:bodyPr/>
          <a:lstStyle/>
          <a:p>
            <a:pPr algn="ctr"/>
            <a:r>
              <a:rPr lang="en-US" dirty="0" smtClean="0">
                <a:solidFill>
                  <a:srgbClr val="00B050"/>
                </a:solidFill>
              </a:rPr>
              <a:t>Stance </a:t>
            </a:r>
            <a:endParaRPr lang="en-US" dirty="0">
              <a:solidFill>
                <a:srgbClr val="00B050"/>
              </a:solidFill>
            </a:endParaRPr>
          </a:p>
        </p:txBody>
      </p:sp>
      <p:sp>
        <p:nvSpPr>
          <p:cNvPr id="3" name="Content Placeholder 2"/>
          <p:cNvSpPr>
            <a:spLocks noGrp="1"/>
          </p:cNvSpPr>
          <p:nvPr>
            <p:ph idx="1"/>
          </p:nvPr>
        </p:nvSpPr>
        <p:spPr>
          <a:xfrm>
            <a:off x="294640" y="1188720"/>
            <a:ext cx="11562080" cy="5537201"/>
          </a:xfrm>
        </p:spPr>
        <p:txBody>
          <a:bodyPr>
            <a:normAutofit/>
          </a:bodyPr>
          <a:lstStyle/>
          <a:p>
            <a:pPr>
              <a:lnSpc>
                <a:spcPct val="200000"/>
              </a:lnSpc>
              <a:buFont typeface="Wingdings" pitchFamily="2" charset="2"/>
              <a:buChar char="Ø"/>
            </a:pPr>
            <a:r>
              <a:rPr lang="en-US" sz="2200" dirty="0" smtClean="0">
                <a:latin typeface="Constantia" pitchFamily="18" charset="0"/>
              </a:rPr>
              <a:t>I support this issue of surrogate motherhood; it has been a revelation in the wake of contemporary infertility problems for couples.</a:t>
            </a:r>
          </a:p>
          <a:p>
            <a:pPr>
              <a:lnSpc>
                <a:spcPct val="200000"/>
              </a:lnSpc>
              <a:buFont typeface="Wingdings" pitchFamily="2" charset="2"/>
              <a:buChar char="Ø"/>
            </a:pPr>
            <a:r>
              <a:rPr lang="en-US" sz="2200" dirty="0" smtClean="0">
                <a:latin typeface="Constantia" pitchFamily="18" charset="0"/>
              </a:rPr>
              <a:t>The intended parents are not physically pregnant, but they psychologically share the pregnancy process with the surrogate, attending medical appointments together and eventually their separate ways after childbirth.</a:t>
            </a:r>
            <a:endParaRPr lang="en-US" sz="2200" dirty="0" smtClean="0">
              <a:latin typeface="Constantia" pitchFamily="18" charset="0"/>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694" y="345440"/>
            <a:ext cx="5662506" cy="660400"/>
          </a:xfrm>
        </p:spPr>
        <p:txBody>
          <a:bodyPr>
            <a:normAutofit/>
          </a:bodyPr>
          <a:lstStyle/>
          <a:p>
            <a:pPr algn="ctr"/>
            <a:r>
              <a:rPr lang="en-US" dirty="0" smtClean="0">
                <a:solidFill>
                  <a:srgbClr val="00B050"/>
                </a:solidFill>
              </a:rPr>
              <a:t>Support to Surrogacy</a:t>
            </a:r>
            <a:endParaRPr lang="en-US" dirty="0">
              <a:solidFill>
                <a:srgbClr val="00B050"/>
              </a:solidFill>
            </a:endParaRPr>
          </a:p>
        </p:txBody>
      </p:sp>
      <p:sp>
        <p:nvSpPr>
          <p:cNvPr id="3" name="Content Placeholder 2"/>
          <p:cNvSpPr>
            <a:spLocks noGrp="1"/>
          </p:cNvSpPr>
          <p:nvPr>
            <p:ph idx="1"/>
          </p:nvPr>
        </p:nvSpPr>
        <p:spPr>
          <a:xfrm>
            <a:off x="213360" y="965200"/>
            <a:ext cx="11826240" cy="5740401"/>
          </a:xfrm>
        </p:spPr>
        <p:txBody>
          <a:bodyPr>
            <a:noAutofit/>
          </a:bodyPr>
          <a:lstStyle/>
          <a:p>
            <a:pPr indent="0">
              <a:lnSpc>
                <a:spcPct val="200000"/>
              </a:lnSpc>
              <a:buFont typeface="Wingdings" pitchFamily="2" charset="2"/>
              <a:buChar char="Ø"/>
            </a:pPr>
            <a:r>
              <a:rPr lang="en-US" sz="2200" dirty="0" smtClean="0">
                <a:latin typeface="Constantia" pitchFamily="18" charset="0"/>
              </a:rPr>
              <a:t>The child has the genes of the parents and for the surrogate, it is a business and a humanitarian help at the same time</a:t>
            </a:r>
          </a:p>
          <a:p>
            <a:pPr indent="0">
              <a:lnSpc>
                <a:spcPct val="200000"/>
              </a:lnSpc>
              <a:buFont typeface="Wingdings" pitchFamily="2" charset="2"/>
              <a:buChar char="Ø"/>
            </a:pPr>
            <a:r>
              <a:rPr lang="en-US" sz="2200" dirty="0" smtClean="0">
                <a:latin typeface="Constantia" pitchFamily="18" charset="0"/>
              </a:rPr>
              <a:t>Regardless of the moral questions raised on the topic of surrogacy, it has had an overwhelmingly positive impact to people across the globe.</a:t>
            </a:r>
          </a:p>
          <a:p>
            <a:pPr indent="0">
              <a:lnSpc>
                <a:spcPct val="200000"/>
              </a:lnSpc>
              <a:buFont typeface="Wingdings" pitchFamily="2" charset="2"/>
              <a:buChar char="Ø"/>
            </a:pPr>
            <a:r>
              <a:rPr lang="en-US" sz="2200" dirty="0" smtClean="0">
                <a:latin typeface="Constantia" pitchFamily="18" charset="0"/>
              </a:rPr>
              <a:t>Successful couples view it as the miracle of life while the surrogates get cash they might have really needed.</a:t>
            </a:r>
          </a:p>
          <a:p>
            <a:pPr indent="0">
              <a:lnSpc>
                <a:spcPct val="200000"/>
              </a:lnSpc>
              <a:buFont typeface="Wingdings" pitchFamily="2" charset="2"/>
              <a:buChar char="Ø"/>
            </a:pPr>
            <a:endParaRPr lang="en-US" sz="2200" dirty="0" smtClean="0"/>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0720" y="264160"/>
            <a:ext cx="5994400" cy="660400"/>
          </a:xfrm>
        </p:spPr>
        <p:txBody>
          <a:bodyPr>
            <a:noAutofit/>
          </a:bodyPr>
          <a:lstStyle/>
          <a:p>
            <a:pPr algn="ctr"/>
            <a:r>
              <a:rPr lang="en-US" sz="3200" dirty="0" smtClean="0">
                <a:solidFill>
                  <a:srgbClr val="00B050"/>
                </a:solidFill>
                <a:latin typeface="Constantia" pitchFamily="18" charset="0"/>
              </a:rPr>
              <a:t>Support to Surrogacy Cont…</a:t>
            </a:r>
            <a:endParaRPr lang="en-US" sz="3200" dirty="0">
              <a:solidFill>
                <a:srgbClr val="00B050"/>
              </a:solidFill>
              <a:latin typeface="Constantia" pitchFamily="18" charset="0"/>
            </a:endParaRPr>
          </a:p>
        </p:txBody>
      </p:sp>
      <p:sp>
        <p:nvSpPr>
          <p:cNvPr id="3" name="Content Placeholder 2"/>
          <p:cNvSpPr>
            <a:spLocks noGrp="1"/>
          </p:cNvSpPr>
          <p:nvPr>
            <p:ph idx="1"/>
          </p:nvPr>
        </p:nvSpPr>
        <p:spPr>
          <a:xfrm>
            <a:off x="172720" y="1036320"/>
            <a:ext cx="11805920" cy="5628641"/>
          </a:xfrm>
        </p:spPr>
        <p:txBody>
          <a:bodyPr>
            <a:noAutofit/>
          </a:bodyPr>
          <a:lstStyle/>
          <a:p>
            <a:pPr marL="457200" indent="0">
              <a:lnSpc>
                <a:spcPct val="200000"/>
              </a:lnSpc>
              <a:buFont typeface="Wingdings" pitchFamily="2" charset="2"/>
              <a:buChar char="Ø"/>
            </a:pPr>
            <a:r>
              <a:rPr lang="en-US" sz="2200" dirty="0" smtClean="0">
                <a:latin typeface="Constantia" pitchFamily="18" charset="0"/>
              </a:rPr>
              <a:t>Most surrogacy agencies require the surrogate to have bore children of her own so that she knows the physical and psychological experience she is getting into by getting pregnant</a:t>
            </a:r>
            <a:r>
              <a:rPr lang="en-US" sz="2200" dirty="0" smtClean="0">
                <a:latin typeface="Constantia" pitchFamily="18" charset="0"/>
              </a:rPr>
              <a:t>.</a:t>
            </a:r>
          </a:p>
          <a:p>
            <a:pPr marL="457200" indent="0">
              <a:lnSpc>
                <a:spcPct val="200000"/>
              </a:lnSpc>
              <a:buFont typeface="Wingdings" pitchFamily="2" charset="2"/>
              <a:buChar char="Ø"/>
            </a:pPr>
            <a:r>
              <a:rPr lang="en-US" sz="2200" dirty="0" smtClean="0">
                <a:latin typeface="Constantia" pitchFamily="18" charset="0"/>
              </a:rPr>
              <a:t>While there are health risks associated with pregnancies, surrogate pregnancies do not pose any further risks and they are safe as long as they are in the right health condition to hold a pregnancy.</a:t>
            </a:r>
          </a:p>
          <a:p>
            <a:pPr marL="457200" indent="0">
              <a:lnSpc>
                <a:spcPct val="200000"/>
              </a:lnSpc>
              <a:buFont typeface="Wingdings" pitchFamily="2" charset="2"/>
              <a:buChar char="Ø"/>
            </a:pPr>
            <a:r>
              <a:rPr lang="en-US" sz="2200" dirty="0" smtClean="0">
                <a:latin typeface="Constantia" pitchFamily="18" charset="0"/>
              </a:rPr>
              <a:t>I propose that the issue of surrogacy be handled be handled in the most rational manner in the interest of both parties; the surrogate and the intended parents.</a:t>
            </a:r>
            <a:endParaRPr lang="en-US" sz="22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8800" y="162560"/>
            <a:ext cx="5648960" cy="619760"/>
          </a:xfrm>
        </p:spPr>
        <p:txBody>
          <a:bodyPr>
            <a:normAutofit fontScale="90000"/>
          </a:bodyPr>
          <a:lstStyle/>
          <a:p>
            <a:pPr algn="ctr"/>
            <a:r>
              <a:rPr lang="en-US" dirty="0" smtClean="0">
                <a:solidFill>
                  <a:srgbClr val="00B050"/>
                </a:solidFill>
              </a:rPr>
              <a:t>Literature on Surrogacy</a:t>
            </a:r>
            <a:endParaRPr lang="en-US" dirty="0">
              <a:solidFill>
                <a:srgbClr val="00B050"/>
              </a:solidFill>
            </a:endParaRPr>
          </a:p>
        </p:txBody>
      </p:sp>
      <p:sp>
        <p:nvSpPr>
          <p:cNvPr id="3" name="Content Placeholder 2"/>
          <p:cNvSpPr>
            <a:spLocks noGrp="1"/>
          </p:cNvSpPr>
          <p:nvPr>
            <p:ph idx="1"/>
          </p:nvPr>
        </p:nvSpPr>
        <p:spPr>
          <a:xfrm>
            <a:off x="182880" y="721360"/>
            <a:ext cx="11744960" cy="5882639"/>
          </a:xfrm>
        </p:spPr>
        <p:txBody>
          <a:bodyPr>
            <a:noAutofit/>
          </a:bodyPr>
          <a:lstStyle/>
          <a:p>
            <a:pPr>
              <a:lnSpc>
                <a:spcPct val="200000"/>
              </a:lnSpc>
              <a:buFont typeface="Wingdings" pitchFamily="2" charset="2"/>
              <a:buChar char="Ø"/>
            </a:pPr>
            <a:r>
              <a:rPr lang="en-US" sz="2200" dirty="0" smtClean="0">
                <a:latin typeface="Constantia" pitchFamily="18" charset="0"/>
              </a:rPr>
              <a:t>The opinion of the public has shifted in the last decade to recognize surrogacy as the intervention to infertility. It is reinforced by the health education that stresses on family life. </a:t>
            </a:r>
          </a:p>
          <a:p>
            <a:pPr>
              <a:lnSpc>
                <a:spcPct val="200000"/>
              </a:lnSpc>
              <a:buFont typeface="Wingdings" pitchFamily="2" charset="2"/>
              <a:buChar char="Ø"/>
            </a:pPr>
            <a:r>
              <a:rPr lang="en-US" sz="2200" dirty="0" smtClean="0">
                <a:latin typeface="Constantia" pitchFamily="18" charset="0"/>
              </a:rPr>
              <a:t>The IVF clinics in the U.S. are the best in the world. Birth certificates are immediately processed with the name of the intended parents and the children are entitled American citizenship.</a:t>
            </a:r>
          </a:p>
          <a:p>
            <a:pPr>
              <a:lnSpc>
                <a:spcPct val="200000"/>
              </a:lnSpc>
              <a:buFont typeface="Wingdings" pitchFamily="2" charset="2"/>
              <a:buChar char="Ø"/>
            </a:pPr>
            <a:r>
              <a:rPr lang="en-US" sz="2200" dirty="0" smtClean="0">
                <a:latin typeface="Constantia" pitchFamily="18" charset="0"/>
              </a:rPr>
              <a:t>Successful pregnancy rates for surrogacy procedures in fertility clinics in the U.S are excellent. 85% of embryo transfers result in pregnancy with this rate being higher than the global average, which ranges between 55% and 75%.</a:t>
            </a:r>
            <a:endParaRPr lang="en-US" sz="2200" dirty="0">
              <a:latin typeface="Constantia" pitchFamily="18"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1520" y="243840"/>
            <a:ext cx="7122160" cy="670560"/>
          </a:xfrm>
        </p:spPr>
        <p:txBody>
          <a:bodyPr/>
          <a:lstStyle/>
          <a:p>
            <a:pPr algn="ctr"/>
            <a:r>
              <a:rPr lang="en-US" dirty="0" smtClean="0">
                <a:solidFill>
                  <a:srgbClr val="00B050"/>
                </a:solidFill>
                <a:latin typeface="Constantia" pitchFamily="18" charset="0"/>
              </a:rPr>
              <a:t>Key Stakeholders </a:t>
            </a:r>
            <a:endParaRPr lang="en-US" dirty="0">
              <a:solidFill>
                <a:srgbClr val="00B050"/>
              </a:solidFill>
              <a:latin typeface="Constantia" pitchFamily="18" charset="0"/>
            </a:endParaRPr>
          </a:p>
        </p:txBody>
      </p:sp>
      <p:sp>
        <p:nvSpPr>
          <p:cNvPr id="3" name="Content Placeholder 2"/>
          <p:cNvSpPr>
            <a:spLocks noGrp="1"/>
          </p:cNvSpPr>
          <p:nvPr>
            <p:ph idx="1"/>
          </p:nvPr>
        </p:nvSpPr>
        <p:spPr>
          <a:xfrm>
            <a:off x="335280" y="873760"/>
            <a:ext cx="11541760" cy="5852160"/>
          </a:xfrm>
        </p:spPr>
        <p:txBody>
          <a:bodyPr>
            <a:noAutofit/>
          </a:bodyPr>
          <a:lstStyle/>
          <a:p>
            <a:pPr>
              <a:lnSpc>
                <a:spcPct val="150000"/>
              </a:lnSpc>
              <a:buFont typeface="Wingdings" pitchFamily="2" charset="2"/>
              <a:buChar char="Ø"/>
            </a:pPr>
            <a:r>
              <a:rPr lang="en-US" sz="2400" dirty="0" smtClean="0">
                <a:latin typeface="Constantia" pitchFamily="18" charset="0"/>
              </a:rPr>
              <a:t>The key stakeholders in the surrogacy issue are politician, health providers, fertility organizations, and the local communities.</a:t>
            </a:r>
          </a:p>
          <a:p>
            <a:pPr>
              <a:lnSpc>
                <a:spcPct val="150000"/>
              </a:lnSpc>
              <a:buFont typeface="Wingdings" pitchFamily="2" charset="2"/>
              <a:buChar char="Ø"/>
            </a:pPr>
            <a:r>
              <a:rPr lang="en-US" sz="2400" dirty="0" smtClean="0">
                <a:latin typeface="Constantia" pitchFamily="18" charset="0"/>
              </a:rPr>
              <a:t>Politicians are involved in the issue as they pass the bills into laws. The Congress discusses the legislations and passes them for signing by the president.</a:t>
            </a:r>
          </a:p>
          <a:p>
            <a:pPr>
              <a:lnSpc>
                <a:spcPct val="150000"/>
              </a:lnSpc>
              <a:buFont typeface="Wingdings" pitchFamily="2" charset="2"/>
              <a:buChar char="Ø"/>
            </a:pPr>
            <a:r>
              <a:rPr lang="en-US" sz="2400" dirty="0" smtClean="0">
                <a:latin typeface="Constantia" pitchFamily="18" charset="0"/>
              </a:rPr>
              <a:t>However, the states have the autonomy to be friendly or reject surrogate motherhood.</a:t>
            </a:r>
          </a:p>
          <a:p>
            <a:pPr>
              <a:lnSpc>
                <a:spcPct val="150000"/>
              </a:lnSpc>
              <a:buFont typeface="Wingdings" pitchFamily="2" charset="2"/>
              <a:buChar char="Ø"/>
            </a:pPr>
            <a:r>
              <a:rPr lang="en-US" sz="2400" dirty="0" smtClean="0">
                <a:latin typeface="Constantia" pitchFamily="18" charset="0"/>
              </a:rPr>
              <a:t>The states that are surrogacy friendly include California, Ohio, Alabama, Florida, Maryland, Connecticut, Washington, and the District of Columbia, among others.</a:t>
            </a:r>
            <a:endParaRPr lang="en-US" sz="2400" dirty="0">
              <a:latin typeface="Constantia" pitchFamily="18" charset="0"/>
            </a:endParaRPr>
          </a:p>
        </p:txBody>
      </p:sp>
    </p:spTree>
    <p:extLst>
      <p:ext uri="{BB962C8B-B14F-4D97-AF65-F5344CB8AC3E}">
        <p14:creationId xmlns="" xmlns:p14="http://schemas.microsoft.com/office/powerpoint/2010/main" val="3339811692"/>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0" y="243840"/>
            <a:ext cx="7719522" cy="660400"/>
          </a:xfrm>
        </p:spPr>
        <p:txBody>
          <a:bodyPr/>
          <a:lstStyle/>
          <a:p>
            <a:pPr algn="ctr"/>
            <a:r>
              <a:rPr lang="en-US" dirty="0" smtClean="0">
                <a:solidFill>
                  <a:srgbClr val="00B050"/>
                </a:solidFill>
                <a:latin typeface="Constantia" pitchFamily="18" charset="0"/>
              </a:rPr>
              <a:t>Key Stakeholders </a:t>
            </a:r>
            <a:r>
              <a:rPr lang="en-US" dirty="0" smtClean="0">
                <a:solidFill>
                  <a:srgbClr val="00B050"/>
                </a:solidFill>
                <a:latin typeface="Constantia" pitchFamily="18" charset="0"/>
              </a:rPr>
              <a:t>Cont…</a:t>
            </a:r>
            <a:endParaRPr lang="en-US" dirty="0">
              <a:solidFill>
                <a:srgbClr val="00B050"/>
              </a:solidFill>
            </a:endParaRPr>
          </a:p>
        </p:txBody>
      </p:sp>
      <p:sp>
        <p:nvSpPr>
          <p:cNvPr id="3" name="Content Placeholder 2"/>
          <p:cNvSpPr>
            <a:spLocks noGrp="1"/>
          </p:cNvSpPr>
          <p:nvPr>
            <p:ph idx="1"/>
          </p:nvPr>
        </p:nvSpPr>
        <p:spPr>
          <a:xfrm>
            <a:off x="677334" y="833120"/>
            <a:ext cx="11514666" cy="5811519"/>
          </a:xfrm>
        </p:spPr>
        <p:txBody>
          <a:bodyPr>
            <a:normAutofit/>
          </a:bodyPr>
          <a:lstStyle/>
          <a:p>
            <a:pPr>
              <a:lnSpc>
                <a:spcPct val="200000"/>
              </a:lnSpc>
              <a:buFont typeface="Wingdings" pitchFamily="2" charset="2"/>
              <a:buChar char="Ø"/>
            </a:pPr>
            <a:r>
              <a:rPr lang="en-US" sz="2200" dirty="0" smtClean="0">
                <a:latin typeface="Constantia" pitchFamily="18" charset="0"/>
              </a:rPr>
              <a:t>The s</a:t>
            </a:r>
            <a:r>
              <a:rPr lang="en-US" sz="2200" dirty="0" smtClean="0">
                <a:latin typeface="Constantia" pitchFamily="18" charset="0"/>
              </a:rPr>
              <a:t>tates that are not surrogacy friendly include Hawaii, Arizona, Idaho, Utah, Wisconsin, Michigan, New York, and Nebraska, among others. </a:t>
            </a:r>
          </a:p>
          <a:p>
            <a:pPr>
              <a:lnSpc>
                <a:spcPct val="200000"/>
              </a:lnSpc>
              <a:buFont typeface="Wingdings" pitchFamily="2" charset="2"/>
              <a:buChar char="Ø"/>
            </a:pPr>
            <a:r>
              <a:rPr lang="en-US" sz="2200" dirty="0" smtClean="0">
                <a:latin typeface="Constantia" pitchFamily="18" charset="0"/>
              </a:rPr>
              <a:t>Health providers  are also involved as they are the ones who administer the surrogacy procedure. They inform the local communities on the health and the ethical issues associated with surrogacy.</a:t>
            </a:r>
          </a:p>
          <a:p>
            <a:pPr>
              <a:lnSpc>
                <a:spcPct val="200000"/>
              </a:lnSpc>
              <a:buFont typeface="Wingdings" pitchFamily="2" charset="2"/>
              <a:buChar char="Ø"/>
            </a:pPr>
            <a:r>
              <a:rPr lang="en-US" sz="2200" dirty="0" smtClean="0">
                <a:latin typeface="Constantia" pitchFamily="18" charset="0"/>
              </a:rPr>
              <a:t>Fertility organizations participate in popularizing surrogate motherhood as they seek to reduce the incidences of infertility.</a:t>
            </a:r>
          </a:p>
          <a:p>
            <a:pPr>
              <a:lnSpc>
                <a:spcPct val="200000"/>
              </a:lnSpc>
              <a:buFont typeface="Wingdings" pitchFamily="2" charset="2"/>
              <a:buChar char="Ø"/>
            </a:pPr>
            <a:endParaRPr lang="en-US" sz="2200" dirty="0" smtClean="0">
              <a:latin typeface="Constantia" pitchFamily="18" charset="0"/>
            </a:endParaRPr>
          </a:p>
          <a:p>
            <a:pPr>
              <a:buNone/>
            </a:pPr>
            <a:endParaRPr lang="en-US" sz="2000" dirty="0" smtClean="0">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152400"/>
            <a:ext cx="5303520" cy="629920"/>
          </a:xfrm>
        </p:spPr>
        <p:txBody>
          <a:bodyPr>
            <a:normAutofit fontScale="90000"/>
          </a:bodyPr>
          <a:lstStyle/>
          <a:p>
            <a:pPr algn="ctr"/>
            <a:r>
              <a:rPr lang="en-US" dirty="0" smtClean="0">
                <a:solidFill>
                  <a:srgbClr val="00B050"/>
                </a:solidFill>
              </a:rPr>
              <a:t>Key Stakeholders Cont…</a:t>
            </a:r>
            <a:endParaRPr lang="en-US" dirty="0">
              <a:solidFill>
                <a:srgbClr val="00B050"/>
              </a:solidFill>
            </a:endParaRPr>
          </a:p>
        </p:txBody>
      </p:sp>
      <p:sp>
        <p:nvSpPr>
          <p:cNvPr id="3" name="Content Placeholder 2"/>
          <p:cNvSpPr>
            <a:spLocks noGrp="1"/>
          </p:cNvSpPr>
          <p:nvPr>
            <p:ph idx="1"/>
          </p:nvPr>
        </p:nvSpPr>
        <p:spPr>
          <a:xfrm>
            <a:off x="213360" y="731520"/>
            <a:ext cx="11744960" cy="6004559"/>
          </a:xfrm>
        </p:spPr>
        <p:txBody>
          <a:bodyPr>
            <a:normAutofit/>
          </a:bodyPr>
          <a:lstStyle/>
          <a:p>
            <a:pPr>
              <a:lnSpc>
                <a:spcPct val="150000"/>
              </a:lnSpc>
              <a:buFont typeface="Wingdings" pitchFamily="2" charset="2"/>
              <a:buChar char="Ø"/>
            </a:pPr>
            <a:r>
              <a:rPr lang="en-US" sz="2200" dirty="0" smtClean="0">
                <a:latin typeface="Constantia" pitchFamily="18" charset="0"/>
              </a:rPr>
              <a:t>The local communities participate in implementation of health laws and with Surrogacy law being under the control of the states, the locals get to decide whether to support or reject surrogacy.</a:t>
            </a:r>
          </a:p>
          <a:p>
            <a:pPr>
              <a:lnSpc>
                <a:spcPct val="150000"/>
              </a:lnSpc>
              <a:buFont typeface="Wingdings" pitchFamily="2" charset="2"/>
              <a:buChar char="Ø"/>
            </a:pPr>
            <a:r>
              <a:rPr lang="en-US" sz="2200" dirty="0" smtClean="0">
                <a:latin typeface="Constantia" pitchFamily="18" charset="0"/>
              </a:rPr>
              <a:t>This depends, in part, with the health knowledge they are exposed to and the skills available regarding the procedure in the locality.</a:t>
            </a:r>
            <a:endParaRPr lang="en-US" sz="2200" dirty="0">
              <a:latin typeface="Constantia" pitchFamily="18" charset="0"/>
            </a:endParaRPr>
          </a:p>
          <a:p>
            <a:pPr>
              <a:lnSpc>
                <a:spcPct val="150000"/>
              </a:lnSpc>
              <a:buFont typeface="Wingdings" pitchFamily="2" charset="2"/>
              <a:buChar char="Ø"/>
            </a:pPr>
            <a:r>
              <a:rPr lang="en-US" sz="2200" dirty="0" smtClean="0">
                <a:latin typeface="Constantia" pitchFamily="18" charset="0"/>
              </a:rPr>
              <a:t>All the stakeholders ought to discuss and agree on the surrogacy issue as they seek to alleviate the surrogacy problem and adhere to the human morals and ethics.</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7440" y="396240"/>
            <a:ext cx="3921760" cy="589280"/>
          </a:xfrm>
        </p:spPr>
        <p:txBody>
          <a:bodyPr>
            <a:normAutofit fontScale="90000"/>
          </a:bodyPr>
          <a:lstStyle/>
          <a:p>
            <a:pPr algn="ctr"/>
            <a:r>
              <a:rPr lang="en-US" dirty="0" smtClean="0">
                <a:solidFill>
                  <a:srgbClr val="00B050"/>
                </a:solidFill>
              </a:rPr>
              <a:t>Ethical Principles</a:t>
            </a:r>
            <a:endParaRPr lang="en-US" dirty="0">
              <a:solidFill>
                <a:srgbClr val="00B050"/>
              </a:solidFill>
            </a:endParaRPr>
          </a:p>
        </p:txBody>
      </p:sp>
      <p:sp>
        <p:nvSpPr>
          <p:cNvPr id="3" name="Content Placeholder 2"/>
          <p:cNvSpPr>
            <a:spLocks noGrp="1"/>
          </p:cNvSpPr>
          <p:nvPr>
            <p:ph idx="1"/>
          </p:nvPr>
        </p:nvSpPr>
        <p:spPr>
          <a:xfrm>
            <a:off x="203200" y="975360"/>
            <a:ext cx="11846560" cy="5618479"/>
          </a:xfrm>
        </p:spPr>
        <p:txBody>
          <a:bodyPr>
            <a:normAutofit/>
          </a:bodyPr>
          <a:lstStyle/>
          <a:p>
            <a:pPr indent="0">
              <a:lnSpc>
                <a:spcPct val="150000"/>
              </a:lnSpc>
              <a:buFont typeface="Wingdings" pitchFamily="2" charset="2"/>
              <a:buChar char="Ø"/>
            </a:pPr>
            <a:r>
              <a:rPr lang="en-US" sz="2200" dirty="0" smtClean="0">
                <a:latin typeface="Constantia" pitchFamily="18" charset="0"/>
              </a:rPr>
              <a:t>Christians believe that procreation is God’s plan and therefore if one is unable to conceive, they must seek God’s help rather than finding worldly means to get a baby.</a:t>
            </a:r>
          </a:p>
          <a:p>
            <a:pPr indent="0">
              <a:lnSpc>
                <a:spcPct val="150000"/>
              </a:lnSpc>
              <a:buFont typeface="Wingdings" pitchFamily="2" charset="2"/>
              <a:buChar char="Ø"/>
            </a:pPr>
            <a:r>
              <a:rPr lang="en-US" sz="2200" dirty="0" smtClean="0">
                <a:latin typeface="Constantia" pitchFamily="18" charset="0"/>
              </a:rPr>
              <a:t>The law also exhibit prejudice as each state has its own policies regarding the determination of the father and the mother before the child is born.</a:t>
            </a:r>
          </a:p>
          <a:p>
            <a:pPr indent="0">
              <a:lnSpc>
                <a:spcPct val="150000"/>
              </a:lnSpc>
              <a:buFont typeface="Wingdings" pitchFamily="2" charset="2"/>
              <a:buChar char="Ø"/>
            </a:pPr>
            <a:r>
              <a:rPr lang="en-US" sz="2200" dirty="0" smtClean="0">
                <a:latin typeface="Constantia" pitchFamily="18" charset="0"/>
              </a:rPr>
              <a:t>There is also the ethical issue of disclosure. The surrogate should be anonymous to prevent unwarranted scrutiny.</a:t>
            </a:r>
          </a:p>
          <a:p>
            <a:pPr indent="0">
              <a:lnSpc>
                <a:spcPct val="150000"/>
              </a:lnSpc>
              <a:buFont typeface="Wingdings" pitchFamily="2" charset="2"/>
              <a:buChar char="Ø"/>
            </a:pPr>
            <a:r>
              <a:rPr lang="en-US" sz="2200" dirty="0" smtClean="0">
                <a:latin typeface="Constantia" pitchFamily="18" charset="0"/>
              </a:rPr>
              <a:t>The doctor has no moral or legal obligation to participate in a surrogacy project but once he/she decides to do so, he/she should advice the parties involved accordingly and be liable for any medical errors that may occur.</a:t>
            </a:r>
          </a:p>
          <a:p>
            <a:pPr indent="0">
              <a:lnSpc>
                <a:spcPct val="15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00" y="254000"/>
            <a:ext cx="4622800" cy="680720"/>
          </a:xfrm>
        </p:spPr>
        <p:txBody>
          <a:bodyPr/>
          <a:lstStyle/>
          <a:p>
            <a:pPr algn="ctr"/>
            <a:r>
              <a:rPr lang="en-US" dirty="0" smtClean="0">
                <a:solidFill>
                  <a:srgbClr val="00B050"/>
                </a:solidFill>
              </a:rPr>
              <a:t>Ethical Theories</a:t>
            </a:r>
            <a:endParaRPr lang="en-US" dirty="0">
              <a:solidFill>
                <a:srgbClr val="00B050"/>
              </a:solidFill>
            </a:endParaRPr>
          </a:p>
        </p:txBody>
      </p:sp>
      <p:sp>
        <p:nvSpPr>
          <p:cNvPr id="3" name="Content Placeholder 2"/>
          <p:cNvSpPr>
            <a:spLocks noGrp="1"/>
          </p:cNvSpPr>
          <p:nvPr>
            <p:ph idx="1"/>
          </p:nvPr>
        </p:nvSpPr>
        <p:spPr>
          <a:xfrm>
            <a:off x="132080" y="1107440"/>
            <a:ext cx="11917680" cy="5608319"/>
          </a:xfrm>
        </p:spPr>
        <p:txBody>
          <a:bodyPr/>
          <a:lstStyle/>
          <a:p>
            <a:pPr>
              <a:lnSpc>
                <a:spcPct val="200000"/>
              </a:lnSpc>
              <a:buFont typeface="Wingdings" pitchFamily="2" charset="2"/>
              <a:buChar char="Ø"/>
            </a:pPr>
            <a:r>
              <a:rPr lang="en-US" sz="2200" dirty="0" smtClean="0">
                <a:solidFill>
                  <a:srgbClr val="002060"/>
                </a:solidFill>
                <a:latin typeface="Constantia" pitchFamily="18" charset="0"/>
              </a:rPr>
              <a:t>It is unethical to terminate the pregnancy without the consent of the intended parents. It can only be terminated due to justifiable medical reasons with the consent of the intended parents.</a:t>
            </a:r>
          </a:p>
          <a:p>
            <a:pPr>
              <a:lnSpc>
                <a:spcPct val="200000"/>
              </a:lnSpc>
              <a:buFont typeface="Wingdings" pitchFamily="2" charset="2"/>
              <a:buChar char="Ø"/>
            </a:pPr>
            <a:r>
              <a:rPr lang="en-US" sz="2200" dirty="0" smtClean="0">
                <a:solidFill>
                  <a:srgbClr val="002060"/>
                </a:solidFill>
                <a:latin typeface="Constantia" pitchFamily="18" charset="0"/>
              </a:rPr>
              <a:t>Legal enforcement of the surrogate’s </a:t>
            </a:r>
            <a:r>
              <a:rPr lang="en-US" sz="2200" dirty="0" smtClean="0">
                <a:solidFill>
                  <a:srgbClr val="002060"/>
                </a:solidFill>
                <a:latin typeface="Constantia" pitchFamily="18" charset="0"/>
              </a:rPr>
              <a:t>behavior </a:t>
            </a:r>
            <a:r>
              <a:rPr lang="en-US" sz="2200" dirty="0" smtClean="0">
                <a:solidFill>
                  <a:srgbClr val="002060"/>
                </a:solidFill>
                <a:latin typeface="Constantia" pitchFamily="18" charset="0"/>
              </a:rPr>
              <a:t>is </a:t>
            </a:r>
            <a:r>
              <a:rPr lang="en-US" sz="2200" dirty="0" smtClean="0">
                <a:solidFill>
                  <a:srgbClr val="002060"/>
                </a:solidFill>
                <a:latin typeface="Constantia" pitchFamily="18" charset="0"/>
              </a:rPr>
              <a:t>not allowed prior to the child birth. Any foreseeable issue should be discussed and agreed before the procedure is done.</a:t>
            </a:r>
          </a:p>
          <a:p>
            <a:pPr>
              <a:lnSpc>
                <a:spcPct val="200000"/>
              </a:lnSpc>
              <a:buFont typeface="Wingdings" pitchFamily="2" charset="2"/>
              <a:buChar char="Ø"/>
            </a:pPr>
            <a:r>
              <a:rPr lang="en-US" sz="2200" dirty="0" smtClean="0">
                <a:solidFill>
                  <a:srgbClr val="002060"/>
                </a:solidFill>
                <a:latin typeface="Constantia" pitchFamily="18" charset="0"/>
              </a:rPr>
              <a:t>There are also ethical issues on the payments done to the surrogate. Those against it claim it demean human dignity and objectifies the human body.</a:t>
            </a:r>
          </a:p>
          <a:p>
            <a:pPr>
              <a:lnSpc>
                <a:spcPct val="200000"/>
              </a:lnSpc>
              <a:buFont typeface="Wingdings" pitchFamily="2" charset="2"/>
              <a:buChar char="Ø"/>
            </a:pPr>
            <a:r>
              <a:rPr lang="en-US" sz="2200" dirty="0" smtClean="0">
                <a:solidFill>
                  <a:srgbClr val="002060"/>
                </a:solidFill>
                <a:latin typeface="Constantia" pitchFamily="18" charset="0"/>
              </a:rPr>
              <a:t>However, payment is for the actual income lost and the medical bills of the surrogate.</a:t>
            </a:r>
            <a:endParaRPr lang="en-US" sz="2200" dirty="0">
              <a:solidFill>
                <a:srgbClr val="002060"/>
              </a:solidFill>
              <a:latin typeface="Constantia" pitchFamily="18" charset="0"/>
            </a:endParaRP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8374" y="406400"/>
            <a:ext cx="2736426" cy="670560"/>
          </a:xfrm>
        </p:spPr>
        <p:txBody>
          <a:bodyPr/>
          <a:lstStyle/>
          <a:p>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314960" y="1046480"/>
            <a:ext cx="11684000" cy="5659120"/>
          </a:xfrm>
        </p:spPr>
        <p:txBody>
          <a:bodyPr/>
          <a:lstStyle/>
          <a:p>
            <a:pPr>
              <a:lnSpc>
                <a:spcPct val="200000"/>
              </a:lnSpc>
              <a:buFont typeface="Wingdings" pitchFamily="2" charset="2"/>
              <a:buChar char="Ø"/>
            </a:pPr>
            <a:r>
              <a:rPr lang="en-US" dirty="0" smtClean="0">
                <a:latin typeface="Constantia" pitchFamily="18" charset="0"/>
              </a:rPr>
              <a:t>Pilka, L., Rumpík, D., Pilka, R., Koudelka, M., &amp; Prudil, L. (2009). Surrogate maternity--literature review and practice. </a:t>
            </a:r>
            <a:r>
              <a:rPr lang="en-US" i="1" dirty="0" smtClean="0">
                <a:latin typeface="Constantia" pitchFamily="18" charset="0"/>
              </a:rPr>
              <a:t>Ceska gynekologie</a:t>
            </a:r>
            <a:r>
              <a:rPr lang="en-US" dirty="0" smtClean="0">
                <a:latin typeface="Constantia" pitchFamily="18" charset="0"/>
              </a:rPr>
              <a:t>, </a:t>
            </a:r>
            <a:r>
              <a:rPr lang="en-US" i="1" dirty="0" smtClean="0">
                <a:latin typeface="Constantia" pitchFamily="18" charset="0"/>
              </a:rPr>
              <a:t>74</a:t>
            </a:r>
            <a:r>
              <a:rPr lang="en-US" dirty="0" smtClean="0">
                <a:latin typeface="Constantia" pitchFamily="18" charset="0"/>
              </a:rPr>
              <a:t>(2), 144-147</a:t>
            </a:r>
            <a:r>
              <a:rPr lang="en-US" dirty="0" smtClean="0">
                <a:latin typeface="Constantia" pitchFamily="18" charset="0"/>
              </a:rPr>
              <a:t>.</a:t>
            </a:r>
          </a:p>
          <a:p>
            <a:pPr>
              <a:lnSpc>
                <a:spcPct val="200000"/>
              </a:lnSpc>
              <a:buFont typeface="Wingdings" pitchFamily="2" charset="2"/>
              <a:buChar char="Ø"/>
            </a:pPr>
            <a:r>
              <a:rPr lang="en-US" dirty="0" smtClean="0">
                <a:latin typeface="Constantia" pitchFamily="18" charset="0"/>
              </a:rPr>
              <a:t>Surrogacy in the United States. Sensible Surrogacy retrieved from </a:t>
            </a:r>
            <a:r>
              <a:rPr lang="en-US" dirty="0" smtClean="0">
                <a:solidFill>
                  <a:srgbClr val="0070C0"/>
                </a:solidFill>
                <a:latin typeface="Constantia" pitchFamily="18" charset="0"/>
                <a:hlinkClick r:id="rId2"/>
              </a:rPr>
              <a:t>https</a:t>
            </a:r>
            <a:r>
              <a:rPr lang="en-US" dirty="0" smtClean="0">
                <a:solidFill>
                  <a:srgbClr val="0070C0"/>
                </a:solidFill>
                <a:latin typeface="Constantia" pitchFamily="18" charset="0"/>
                <a:hlinkClick r:id="rId2"/>
              </a:rPr>
              <a:t>://www.sensiblesurrogacy.com/surrogacy-in-the-united-states</a:t>
            </a:r>
            <a:r>
              <a:rPr lang="en-US" dirty="0" smtClean="0">
                <a:solidFill>
                  <a:srgbClr val="0070C0"/>
                </a:solidFill>
                <a:latin typeface="Constantia" pitchFamily="18" charset="0"/>
                <a:hlinkClick r:id="rId2"/>
              </a:rPr>
              <a:t>/</a:t>
            </a:r>
            <a:endParaRPr lang="en-US" dirty="0" smtClean="0">
              <a:solidFill>
                <a:srgbClr val="0070C0"/>
              </a:solidFill>
              <a:latin typeface="Constantia" pitchFamily="18" charset="0"/>
            </a:endParaRPr>
          </a:p>
          <a:p>
            <a:pPr>
              <a:lnSpc>
                <a:spcPct val="200000"/>
              </a:lnSpc>
              <a:buFont typeface="Wingdings" pitchFamily="2" charset="2"/>
              <a:buChar char="Ø"/>
            </a:pPr>
            <a:r>
              <a:rPr lang="en-US" dirty="0" smtClean="0">
                <a:latin typeface="Constantia" pitchFamily="18" charset="0"/>
              </a:rPr>
              <a:t>Shenfield, F., Pennings, G., Cohen, J., Devroey, P., De Wert, G., &amp; Tarlatzis, B. (2005). ESHRE task force on ethics and law 10: surrogacy. </a:t>
            </a:r>
            <a:r>
              <a:rPr lang="en-US" i="1" dirty="0" smtClean="0">
                <a:latin typeface="Constantia" pitchFamily="18" charset="0"/>
              </a:rPr>
              <a:t>Human reproduction</a:t>
            </a:r>
            <a:r>
              <a:rPr lang="en-US" dirty="0" smtClean="0">
                <a:latin typeface="Constantia" pitchFamily="18" charset="0"/>
              </a:rPr>
              <a:t>, </a:t>
            </a:r>
            <a:r>
              <a:rPr lang="en-US" i="1" dirty="0" smtClean="0">
                <a:latin typeface="Constantia" pitchFamily="18" charset="0"/>
              </a:rPr>
              <a:t>20</a:t>
            </a:r>
            <a:r>
              <a:rPr lang="en-US" dirty="0" smtClean="0">
                <a:latin typeface="Constantia" pitchFamily="18" charset="0"/>
              </a:rPr>
              <a:t>(10), 2705-2707</a:t>
            </a:r>
            <a:r>
              <a:rPr lang="en-US" dirty="0" smtClean="0">
                <a:latin typeface="Constantia" pitchFamily="18" charset="0"/>
              </a:rPr>
              <a:t>.</a:t>
            </a:r>
          </a:p>
          <a:p>
            <a:pPr>
              <a:lnSpc>
                <a:spcPct val="200000"/>
              </a:lnSpc>
              <a:buFont typeface="Wingdings" pitchFamily="2" charset="2"/>
              <a:buChar char="Ø"/>
            </a:pPr>
            <a:r>
              <a:rPr lang="en-US" dirty="0" smtClean="0">
                <a:latin typeface="Constantia" pitchFamily="18" charset="0"/>
              </a:rPr>
              <a:t>Söderström-Anttila, V., Wennerholm, U. B., Loft, A., Pinborg, A., Aittomäki, K., Romundstad, L. B., &amp; Bergh, C. (2016). Surrogacy: outcomes for surrogate mothers, children and the resulting families—a systematic review. </a:t>
            </a:r>
            <a:r>
              <a:rPr lang="en-US" i="1" dirty="0" smtClean="0">
                <a:latin typeface="Constantia" pitchFamily="18" charset="0"/>
              </a:rPr>
              <a:t>Human reproduction update</a:t>
            </a:r>
            <a:r>
              <a:rPr lang="en-US" dirty="0" smtClean="0">
                <a:latin typeface="Constantia" pitchFamily="18" charset="0"/>
              </a:rPr>
              <a:t>, </a:t>
            </a:r>
            <a:r>
              <a:rPr lang="en-US" i="1" dirty="0" smtClean="0">
                <a:latin typeface="Constantia" pitchFamily="18" charset="0"/>
              </a:rPr>
              <a:t>22</a:t>
            </a:r>
            <a:r>
              <a:rPr lang="en-US" dirty="0" smtClean="0">
                <a:latin typeface="Constantia" pitchFamily="18" charset="0"/>
              </a:rPr>
              <a:t>(2), 260-276.</a:t>
            </a:r>
            <a:endParaRPr lang="en-US" dirty="0" smtClean="0">
              <a:solidFill>
                <a:srgbClr val="0070C0"/>
              </a:solidFill>
              <a:latin typeface="Constantia" pitchFamily="18" charset="0"/>
            </a:endParaRPr>
          </a:p>
          <a:p>
            <a:endParaRPr lang="en-US" dirty="0"/>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2049</TotalTime>
  <Words>1280</Words>
  <Application>Microsoft Office PowerPoint</Application>
  <PresentationFormat>Custom</PresentationFormat>
  <Paragraphs>56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Healthcare Debate-Surrogates: A Womb for Rent </vt:lpstr>
      <vt:lpstr>Introduction</vt:lpstr>
      <vt:lpstr>Introduction cont…</vt:lpstr>
      <vt:lpstr>Medical Basis of Surrogacy</vt:lpstr>
      <vt:lpstr>Stance </vt:lpstr>
      <vt:lpstr>Support to Surrogacy</vt:lpstr>
      <vt:lpstr>Support to Surrogacy Cont…</vt:lpstr>
      <vt:lpstr>Literature on Surrogacy</vt:lpstr>
      <vt:lpstr>Key Stakeholders </vt:lpstr>
      <vt:lpstr>Key Stakeholders Cont…</vt:lpstr>
      <vt:lpstr>Key Stakeholders Cont…</vt:lpstr>
      <vt:lpstr>Ethical Principles</vt:lpstr>
      <vt:lpstr>Ethical Theories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dan</cp:lastModifiedBy>
  <cp:revision>255</cp:revision>
  <dcterms:created xsi:type="dcterms:W3CDTF">2016-05-08T08:20:33Z</dcterms:created>
  <dcterms:modified xsi:type="dcterms:W3CDTF">2019-02-09T18:50:05Z</dcterms:modified>
</cp:coreProperties>
</file>